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256" r:id="rId3"/>
    <p:sldId id="257" r:id="rId5"/>
    <p:sldId id="259" r:id="rId6"/>
    <p:sldId id="260" r:id="rId7"/>
    <p:sldId id="263" r:id="rId8"/>
    <p:sldId id="271" r:id="rId9"/>
    <p:sldId id="267" r:id="rId10"/>
    <p:sldId id="268" r:id="rId11"/>
    <p:sldId id="269" r:id="rId12"/>
    <p:sldId id="270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955932"/>
            <a:ext cx="9144000" cy="2187001"/>
          </a:xfrm>
        </p:spPr>
        <p:txBody>
          <a:bodyPr>
            <a:noAutofit/>
          </a:bodyPr>
          <a:lstStyle/>
          <a:p>
            <a:r>
              <a:rPr lang="en-US" altLang="zh-CN" sz="3600" b="1" dirty="0">
                <a:effectLst/>
                <a:latin typeface="Times New Roman Bold" panose="02020603050405020304" charset="0"/>
                <a:ea typeface="微软雅黑" panose="020B0503020204020204" charset="-122"/>
                <a:cs typeface="Times New Roman Bold" panose="02020603050405020304" charset="0"/>
              </a:rPr>
              <a:t>Conditional Stroke Recovery</a:t>
            </a:r>
            <a:r>
              <a:rPr lang="zh-CN" altLang="en-US" sz="3600" b="1" dirty="0">
                <a:effectLst/>
                <a:latin typeface="Times New Roman Bold" panose="02020603050405020304" charset="0"/>
                <a:ea typeface="微软雅黑" panose="020B0503020204020204" charset="-122"/>
                <a:cs typeface="Times New Roman Bold" panose="02020603050405020304" charset="0"/>
              </a:rPr>
              <a:t> </a:t>
            </a:r>
            <a:br>
              <a:rPr lang="zh-CN" altLang="en-US" sz="36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</a:rPr>
            </a:br>
            <a:r>
              <a:rPr lang="zh-CN" altLang="en-US" sz="36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</a:rPr>
              <a:t>for </a:t>
            </a:r>
            <a:br>
              <a:rPr lang="zh-CN" altLang="en-US" sz="36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</a:rPr>
            </a:br>
            <a:r>
              <a:rPr lang="zh-CN" altLang="en-US" sz="28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</a:rPr>
              <a:t>Fine-Grained Sketch-Based</a:t>
            </a:r>
            <a:r>
              <a:rPr lang="en-US" altLang="zh-CN" sz="28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</a:rPr>
              <a:t> </a:t>
            </a:r>
            <a:r>
              <a:rPr lang="zh-CN" altLang="en-US" sz="28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</a:rPr>
              <a:t>Image Retrieval</a:t>
            </a:r>
            <a:endParaRPr lang="zh-CN" altLang="en-US" sz="28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</a:endParaRPr>
          </a:p>
        </p:txBody>
      </p:sp>
      <p:sp>
        <p:nvSpPr>
          <p:cNvPr id="4" name="副标题 4"/>
          <p:cNvSpPr>
            <a:spLocks noGrp="1"/>
          </p:cNvSpPr>
          <p:nvPr/>
        </p:nvSpPr>
        <p:spPr>
          <a:xfrm>
            <a:off x="2547620" y="3980815"/>
            <a:ext cx="2654935" cy="9607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 Zhixin Ling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  <a:sym typeface="+mn-ea"/>
            </a:endParaRPr>
          </a:p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20212010005@fudan.edu.cn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  <a:sym typeface="+mn-ea"/>
            </a:endParaRPr>
          </a:p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Fudan University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 algn="ctr"/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6" name="副标题 4"/>
          <p:cNvSpPr>
            <a:spLocks noGrp="1"/>
          </p:cNvSpPr>
          <p:nvPr/>
        </p:nvSpPr>
        <p:spPr>
          <a:xfrm>
            <a:off x="6570980" y="3980815"/>
            <a:ext cx="2654935" cy="9607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 </a:t>
            </a:r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Zhen Xing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  <a:sym typeface="+mn-ea"/>
            </a:endParaRPr>
          </a:p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zxing20@fudan.edu.cn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  <a:sym typeface="+mn-ea"/>
            </a:endParaRPr>
          </a:p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Fudan University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7" name="副标题 4"/>
          <p:cNvSpPr>
            <a:spLocks noGrp="1"/>
          </p:cNvSpPr>
          <p:nvPr/>
        </p:nvSpPr>
        <p:spPr>
          <a:xfrm>
            <a:off x="2547620" y="5234940"/>
            <a:ext cx="2654935" cy="9607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 Jian Zhou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  <a:sym typeface="+mn-ea"/>
            </a:endParaRPr>
          </a:p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19212010009@fudan.edu.cn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  <a:sym typeface="+mn-ea"/>
            </a:endParaRPr>
          </a:p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Fudan University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8" name="副标题 4"/>
          <p:cNvSpPr>
            <a:spLocks noGrp="1"/>
          </p:cNvSpPr>
          <p:nvPr/>
        </p:nvSpPr>
        <p:spPr>
          <a:xfrm>
            <a:off x="6570980" y="5239385"/>
            <a:ext cx="2654935" cy="9607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 Xiangdong Zhou*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  <a:sym typeface="+mn-ea"/>
            </a:endParaRPr>
          </a:p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xdzhou@fudan.edu.cn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  <a:sym typeface="+mn-ea"/>
            </a:endParaRPr>
          </a:p>
          <a:p>
            <a:pPr algn="ctr"/>
            <a:r>
              <a:rPr lang="en-US" altLang="zh-CN" dirty="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Fudan University</a:t>
            </a:r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 algn="ctr"/>
            <a:endParaRPr lang="en-US" altLang="zh-CN" dirty="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175" y="731520"/>
            <a:ext cx="8041005" cy="25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0" y="150495"/>
            <a:ext cx="1119251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4. </a:t>
            </a:r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Results</a:t>
            </a:r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: Quatative Comparison</a:t>
            </a:r>
            <a:endParaRPr lang="en-US" altLang="zh-CN" sz="32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895" y="1137920"/>
            <a:ext cx="11102340" cy="47840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175" y="727075"/>
            <a:ext cx="7709535" cy="69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175" y="175260"/>
            <a:ext cx="344297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1. Task of FG-SBIR</a:t>
            </a:r>
            <a:endParaRPr lang="en-US" altLang="zh-CN" sz="32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14" name="图片 13" descr="n02694662_9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765" y="3345815"/>
            <a:ext cx="1440000" cy="1440000"/>
          </a:xfrm>
          <a:prstGeom prst="rect">
            <a:avLst/>
          </a:prstGeom>
        </p:spPr>
      </p:pic>
      <p:pic>
        <p:nvPicPr>
          <p:cNvPr id="16" name="图片 15" descr="n02694662_35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" y="4961255"/>
            <a:ext cx="1440000" cy="1440000"/>
          </a:xfrm>
          <a:prstGeom prst="rect">
            <a:avLst/>
          </a:prstGeom>
        </p:spPr>
      </p:pic>
      <p:pic>
        <p:nvPicPr>
          <p:cNvPr id="17" name="图片 16" descr="n02694662_28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965" y="5052060"/>
            <a:ext cx="1440000" cy="1440000"/>
          </a:xfrm>
          <a:prstGeom prst="rect">
            <a:avLst/>
          </a:prstGeom>
        </p:spPr>
      </p:pic>
      <p:pic>
        <p:nvPicPr>
          <p:cNvPr id="18" name="图片 17" descr="n02764044_19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9110" y="5052060"/>
            <a:ext cx="1440000" cy="1440000"/>
          </a:xfrm>
          <a:prstGeom prst="rect">
            <a:avLst/>
          </a:prstGeom>
        </p:spPr>
      </p:pic>
      <p:pic>
        <p:nvPicPr>
          <p:cNvPr id="19" name="图片 18" descr="n02691156_5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9110" y="3521075"/>
            <a:ext cx="1440000" cy="144000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894715" y="2977515"/>
            <a:ext cx="1478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rgbClr val="92D050"/>
                </a:solidFill>
              </a:rPr>
              <a:t>Positive Cases</a:t>
            </a:r>
            <a:endParaRPr lang="en-US" altLang="zh-CN">
              <a:solidFill>
                <a:srgbClr val="92D05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128770" y="3152775"/>
            <a:ext cx="15728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Negative Cases</a:t>
            </a:r>
            <a:endParaRPr lang="en-US" altLang="zh-CN">
              <a:solidFill>
                <a:srgbClr val="FF0000"/>
              </a:solidFill>
            </a:endParaRPr>
          </a:p>
        </p:txBody>
      </p:sp>
      <p:pic>
        <p:nvPicPr>
          <p:cNvPr id="24" name="图片 23" descr="n02694662_92-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5310" y="1253490"/>
            <a:ext cx="1800000" cy="1800000"/>
          </a:xfrm>
          <a:prstGeom prst="rect">
            <a:avLst/>
          </a:prstGeom>
        </p:spPr>
      </p:pic>
      <p:pic>
        <p:nvPicPr>
          <p:cNvPr id="25" name="图片 24" descr="n02694662_9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31660" y="4655820"/>
            <a:ext cx="1440000" cy="1440000"/>
          </a:xfrm>
          <a:prstGeom prst="rect">
            <a:avLst/>
          </a:prstGeom>
        </p:spPr>
      </p:pic>
      <p:pic>
        <p:nvPicPr>
          <p:cNvPr id="26" name="图片 25" descr="n02694662_35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8235" y="3521075"/>
            <a:ext cx="1440000" cy="1440000"/>
          </a:xfrm>
          <a:prstGeom prst="rect">
            <a:avLst/>
          </a:prstGeom>
        </p:spPr>
      </p:pic>
      <p:pic>
        <p:nvPicPr>
          <p:cNvPr id="27" name="图片 26" descr="n02694662_28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1130" y="5052060"/>
            <a:ext cx="1440000" cy="1440000"/>
          </a:xfrm>
          <a:prstGeom prst="rect">
            <a:avLst/>
          </a:prstGeom>
        </p:spPr>
      </p:pic>
      <p:pic>
        <p:nvPicPr>
          <p:cNvPr id="28" name="图片 27" descr="n02764044_19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8235" y="5052060"/>
            <a:ext cx="1440000" cy="1440000"/>
          </a:xfrm>
          <a:prstGeom prst="rect">
            <a:avLst/>
          </a:prstGeom>
        </p:spPr>
      </p:pic>
      <p:pic>
        <p:nvPicPr>
          <p:cNvPr id="29" name="图片 28" descr="n02691156_5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130" y="3521075"/>
            <a:ext cx="1440000" cy="144000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884035" y="3952875"/>
            <a:ext cx="13887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rgbClr val="92D050"/>
                </a:solidFill>
              </a:rPr>
              <a:t>Positive Case</a:t>
            </a:r>
            <a:endParaRPr lang="en-US" altLang="zh-CN">
              <a:solidFill>
                <a:srgbClr val="92D05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444990" y="3152775"/>
            <a:ext cx="15728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Negative Cases</a:t>
            </a:r>
            <a:endParaRPr lang="en-US" altLang="zh-CN">
              <a:solidFill>
                <a:srgbClr val="FF0000"/>
              </a:solidFill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6306820" y="867410"/>
            <a:ext cx="19685" cy="582485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446520" y="848360"/>
            <a:ext cx="55454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b="1" i="1" dirty="0">
                <a:effectLst/>
                <a:latin typeface="Times New Roman Bold Italic" panose="02020603050405020304" charset="0"/>
                <a:ea typeface="微软雅黑" panose="020B0503020204020204" charset="-122"/>
                <a:cs typeface="Times New Roman Bold Italic" panose="02020603050405020304" charset="0"/>
                <a:sym typeface="+mn-ea"/>
              </a:rPr>
              <a:t>Fine-Grained Sketch-Based Image Retrieval</a:t>
            </a:r>
            <a:r>
              <a:rPr lang="en-US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 </a:t>
            </a:r>
            <a:r>
              <a:rPr lang="en-US"/>
              <a:t>(</a:t>
            </a:r>
            <a:r>
              <a:rPr lang="en-US" b="1"/>
              <a:t>FG-SBIR</a:t>
            </a:r>
            <a:r>
              <a:rPr lang="en-US"/>
              <a:t>)</a:t>
            </a:r>
            <a:endParaRPr lang="en-US"/>
          </a:p>
        </p:txBody>
      </p:sp>
      <p:pic>
        <p:nvPicPr>
          <p:cNvPr id="34" name="图片 33" descr="n02694662_92-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4685" y="1216660"/>
            <a:ext cx="1800000" cy="1800000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131445" y="848360"/>
            <a:ext cx="57105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Coarse-Grained Sketch-Based Image Retrieval </a:t>
            </a:r>
            <a:r>
              <a:rPr lang="en-US"/>
              <a:t>(</a:t>
            </a:r>
            <a:r>
              <a:rPr lang="en-US" b="1"/>
              <a:t>CG-SBIR</a:t>
            </a:r>
            <a:r>
              <a:rPr lang="en-US"/>
              <a:t>)</a:t>
            </a:r>
            <a:endParaRPr lang="en-US"/>
          </a:p>
        </p:txBody>
      </p:sp>
      <p:sp>
        <p:nvSpPr>
          <p:cNvPr id="36" name="矩形 35"/>
          <p:cNvSpPr/>
          <p:nvPr/>
        </p:nvSpPr>
        <p:spPr>
          <a:xfrm>
            <a:off x="110490" y="2977515"/>
            <a:ext cx="3413125" cy="3615690"/>
          </a:xfrm>
          <a:prstGeom prst="rect">
            <a:avLst/>
          </a:prstGeom>
          <a:noFill/>
          <a:ln w="38100" cmpd="sng"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6765290" y="3881755"/>
            <a:ext cx="1696085" cy="2350770"/>
          </a:xfrm>
          <a:prstGeom prst="rect">
            <a:avLst/>
          </a:prstGeom>
          <a:noFill/>
          <a:ln w="38100" cmpd="sng"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4198620" y="3053715"/>
            <a:ext cx="1661160" cy="3539490"/>
          </a:xfrm>
          <a:prstGeom prst="rect">
            <a:avLst/>
          </a:prstGeom>
          <a:noFill/>
          <a:ln w="38100" cmpd="sng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8627745" y="3152775"/>
            <a:ext cx="3216910" cy="3439795"/>
          </a:xfrm>
          <a:prstGeom prst="rect">
            <a:avLst/>
          </a:prstGeom>
          <a:noFill/>
          <a:ln w="38100" cmpd="sng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452755" y="1913255"/>
            <a:ext cx="18059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Query Sketch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565900" y="1969135"/>
            <a:ext cx="18059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Query Sketch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175" y="731520"/>
            <a:ext cx="8041005" cy="25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175" y="175260"/>
            <a:ext cx="84455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2. Related Work: Jigsaw Puzzle for FG-SBIR</a:t>
            </a:r>
            <a:endParaRPr lang="en-US" altLang="zh-CN" sz="32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1125" y="4878070"/>
            <a:ext cx="482663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JP-1. Learn local fine-grained correspondence.</a:t>
            </a:r>
            <a:endParaRPr lang="en-US" altLang="zh-CN">
              <a:solidFill>
                <a:schemeClr val="accent6">
                  <a:lumMod val="60000"/>
                  <a:lumOff val="4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JP-</a:t>
            </a:r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2. Grid region discards semantic information.</a:t>
            </a:r>
            <a:endParaRPr lang="en-US" altLang="zh-CN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JP-3. Black background confuses the model.</a:t>
            </a:r>
            <a:endParaRPr lang="en-US" altLang="zh-CN">
              <a:solidFill>
                <a:schemeClr val="accent6">
                  <a:lumMod val="60000"/>
                  <a:lumOff val="4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JP-</a:t>
            </a:r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4</a:t>
            </a:r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. </a:t>
            </a:r>
            <a:r>
              <a:rPr lang="en-US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Cannot tolerate image background</a:t>
            </a:r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zh-CN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58825"/>
            <a:ext cx="12192000" cy="36982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960" y="4599305"/>
            <a:ext cx="3021330" cy="18649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1615" y="4589145"/>
            <a:ext cx="3021965" cy="1875155"/>
          </a:xfrm>
          <a:prstGeom prst="rect">
            <a:avLst/>
          </a:prstGeom>
        </p:spPr>
      </p:pic>
      <p:sp>
        <p:nvSpPr>
          <p:cNvPr id="9" name="右箭头 8"/>
          <p:cNvSpPr/>
          <p:nvPr/>
        </p:nvSpPr>
        <p:spPr>
          <a:xfrm>
            <a:off x="8276590" y="5441950"/>
            <a:ext cx="825500" cy="217805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320405" y="5073650"/>
            <a:ext cx="7289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canny</a:t>
            </a:r>
            <a:endParaRPr lang="en-US" altLang="zh-CN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175" y="731520"/>
            <a:ext cx="8041005" cy="25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175" y="175260"/>
            <a:ext cx="935164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2. Related Work: CVAE for zero-shot CG-SBIR</a:t>
            </a:r>
            <a:endParaRPr lang="en-US" altLang="zh-CN" sz="32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r="49725"/>
          <a:stretch>
            <a:fillRect/>
          </a:stretch>
        </p:blipFill>
        <p:spPr>
          <a:xfrm>
            <a:off x="2371725" y="853440"/>
            <a:ext cx="6807835" cy="40424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277745" y="5275580"/>
            <a:ext cx="763714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CVAE-1. Explicitly establish correspondence via feature-level </a:t>
            </a:r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reconstruction</a:t>
            </a:r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zh-CN">
              <a:solidFill>
                <a:schemeClr val="accent6">
                  <a:lumMod val="60000"/>
                  <a:lumOff val="4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CVAE-</a:t>
            </a:r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2. Sketch-to-image relation is uncertain, that is, not one-to-one mapping.</a:t>
            </a:r>
            <a:endParaRPr lang="en-US" altLang="zh-CN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r>
              <a:rPr lang="en-US" altLang="zh-CN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CVAE-3. Only work on category-level SBIR.</a:t>
            </a:r>
            <a:endParaRPr lang="en-US" altLang="zh-CN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175" y="731520"/>
            <a:ext cx="8041005" cy="25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0" y="150495"/>
            <a:ext cx="1119251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3. Our method: </a:t>
            </a:r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Main Idea</a:t>
            </a:r>
            <a:endParaRPr lang="en-US" altLang="zh-CN" sz="32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6725" y="1157605"/>
            <a:ext cx="6178550" cy="31178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912620" y="4699000"/>
            <a:ext cx="88785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latin typeface="Times New Roman Regular" panose="02020603050405020304" charset="0"/>
                <a:cs typeface="Times New Roman Regular" panose="02020603050405020304" charset="0"/>
              </a:rPr>
              <a:t> 1) The top part shows an auxiliary recovery task</a:t>
            </a:r>
            <a:r>
              <a:rPr lang="en-US" altLang="zh-CN">
                <a:latin typeface="Times New Roman Regular" panose="02020603050405020304" charset="0"/>
                <a:cs typeface="Times New Roman Regular" panose="02020603050405020304" charset="0"/>
              </a:rPr>
              <a:t> </a:t>
            </a:r>
            <a:r>
              <a:rPr lang="zh-CN" altLang="en-US">
                <a:latin typeface="Times New Roman Regular" panose="02020603050405020304" charset="0"/>
                <a:cs typeface="Times New Roman Regular" panose="02020603050405020304" charset="0"/>
              </a:rPr>
              <a:t>conditioned by the paired</a:t>
            </a:r>
            <a:r>
              <a:rPr lang="en-US" altLang="zh-CN">
                <a:latin typeface="Times New Roman Regular" panose="02020603050405020304" charset="0"/>
                <a:cs typeface="Times New Roman Regular" panose="02020603050405020304" charset="0"/>
              </a:rPr>
              <a:t> </a:t>
            </a:r>
            <a:r>
              <a:rPr lang="zh-CN" altLang="en-US">
                <a:latin typeface="Times New Roman Regular" panose="02020603050405020304" charset="0"/>
                <a:cs typeface="Times New Roman Regular" panose="02020603050405020304" charset="0"/>
              </a:rPr>
              <a:t>image </a:t>
            </a:r>
            <a:r>
              <a:rPr lang="zh-CN" altLang="en-US" b="1" i="1">
                <a:latin typeface="Times New Roman Bold Italic" panose="02020603050405020304" charset="0"/>
                <a:cs typeface="Times New Roman Bold Italic" panose="02020603050405020304" charset="0"/>
              </a:rPr>
              <a:t>p</a:t>
            </a:r>
            <a:r>
              <a:rPr lang="en-US" altLang="zh-CN" b="1" i="1" baseline="-25000">
                <a:latin typeface="Times New Roman Bold Italic" panose="02020603050405020304" charset="0"/>
                <a:cs typeface="Times New Roman Bold Italic" panose="02020603050405020304" charset="0"/>
              </a:rPr>
              <a:t>+</a:t>
            </a:r>
            <a:r>
              <a:rPr lang="zh-CN" altLang="en-US">
                <a:latin typeface="Times New Roman Regular" panose="02020603050405020304" charset="0"/>
                <a:cs typeface="Times New Roman Regular" panose="02020603050405020304" charset="0"/>
              </a:rPr>
              <a:t>.</a:t>
            </a:r>
            <a:endParaRPr lang="zh-CN" altLang="en-US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r>
              <a:rPr lang="en-US" altLang="zh-CN">
                <a:latin typeface="Times New Roman Regular" panose="02020603050405020304" charset="0"/>
                <a:cs typeface="Times New Roman Regular" panose="02020603050405020304" charset="0"/>
              </a:rPr>
              <a:t> 2) The bottom part compares common triplet losses with our double-anchor InfoNCE loss.</a:t>
            </a:r>
            <a:endParaRPr lang="en-US" altLang="zh-CN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175" y="731520"/>
            <a:ext cx="8041005" cy="25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0" y="150495"/>
            <a:ext cx="1119251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3. Our method: </a:t>
            </a:r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Overview of </a:t>
            </a:r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Conditional Stroke Recovery</a:t>
            </a:r>
            <a:endParaRPr lang="en-US" altLang="zh-CN" sz="32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1440" y="822325"/>
            <a:ext cx="8785860" cy="50120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645920" y="5746115"/>
            <a:ext cx="890016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CSR-1. Explicitly establish fine-grained correspondence via </a:t>
            </a:r>
            <a:r>
              <a:rPr lang="en-US" altLang="zh-CN" b="1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 Bold" panose="02020603050405020304" charset="0"/>
                <a:cs typeface="Times New Roman Bold" panose="02020603050405020304" charset="0"/>
              </a:rPr>
              <a:t>pixel-level reconstruction</a:t>
            </a:r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zh-CN">
              <a:solidFill>
                <a:schemeClr val="accent6">
                  <a:lumMod val="60000"/>
                  <a:lumOff val="4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CSR-2. Take the paired image into consideration to </a:t>
            </a:r>
            <a:r>
              <a:rPr lang="en-US" altLang="zh-CN" b="1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eliminate mapping uncertainty</a:t>
            </a:r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.</a:t>
            </a:r>
            <a:endParaRPr lang="en-US" altLang="zh-CN">
              <a:solidFill>
                <a:schemeClr val="accent6">
                  <a:lumMod val="60000"/>
                  <a:lumOff val="40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CSR-3. We extract </a:t>
            </a:r>
            <a:r>
              <a:rPr lang="en-US" altLang="zh-CN" b="1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complete strokes</a:t>
            </a:r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to prevent loss of semantic information.</a:t>
            </a:r>
            <a:endParaRPr lang="en-US" altLang="zh-CN">
              <a:solidFill>
                <a:schemeClr val="accent6">
                  <a:lumMod val="60000"/>
                  <a:lumOff val="40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CSR-4. We improve feature quality by </a:t>
            </a:r>
            <a:r>
              <a:rPr lang="en-US" altLang="zh-CN" b="1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simplifying reconstruction network</a:t>
            </a:r>
            <a:r>
              <a:rPr lang="en-US" altLang="zh-CN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.</a:t>
            </a:r>
            <a:endParaRPr lang="zh-CN" altLang="en-US">
              <a:solidFill>
                <a:schemeClr val="accent6">
                  <a:lumMod val="60000"/>
                  <a:lumOff val="40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175" y="731520"/>
            <a:ext cx="8041005" cy="25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0" y="150495"/>
            <a:ext cx="1204722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3. Our method: </a:t>
            </a:r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Reconstruction Targets</a:t>
            </a:r>
            <a:endParaRPr lang="en-US" altLang="zh-CN" sz="32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5465" y="1437640"/>
            <a:ext cx="9064625" cy="33902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312545" y="5233035"/>
            <a:ext cx="97542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There are actually </a:t>
            </a:r>
            <a:r>
              <a:rPr lang="en-US" altLang="zh-CN" b="1">
                <a:solidFill>
                  <a:schemeClr val="tx1"/>
                </a:solidFill>
                <a:latin typeface="Times New Roman Bold" panose="02020603050405020304" charset="0"/>
                <a:cs typeface="Times New Roman Bold" panose="02020603050405020304" charset="0"/>
              </a:rPr>
              <a:t>four 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channels to reconstruct.</a:t>
            </a:r>
            <a:endParaRPr lang="en-US" altLang="zh-CN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We ease the reconstruction task by first </a:t>
            </a:r>
            <a:r>
              <a:rPr lang="en-US" altLang="zh-CN" b="1">
                <a:solidFill>
                  <a:schemeClr val="tx1"/>
                </a:solidFill>
                <a:latin typeface="Times New Roman Bold" panose="02020603050405020304" charset="0"/>
                <a:cs typeface="Times New Roman Bold" panose="02020603050405020304" charset="0"/>
              </a:rPr>
              <a:t>distinguishing disordered strokes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from undisordered ones. </a:t>
            </a:r>
            <a:endParaRPr lang="en-US" altLang="zh-CN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175" y="731520"/>
            <a:ext cx="8041005" cy="25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0" y="150495"/>
            <a:ext cx="1119251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3. Our method: </a:t>
            </a:r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Double-Anchor InfoNCE</a:t>
            </a:r>
            <a:endParaRPr lang="en-US" altLang="zh-CN" sz="32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415" y="1024890"/>
            <a:ext cx="11753850" cy="4953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" y="1520190"/>
            <a:ext cx="11706225" cy="11525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15" y="2874010"/>
            <a:ext cx="11677650" cy="168592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980690" y="4394835"/>
            <a:ext cx="648462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 i="1">
                <a:solidFill>
                  <a:schemeClr val="tx1"/>
                </a:solidFill>
                <a:latin typeface="Times New Roman Bold Italic" panose="02020603050405020304" charset="0"/>
                <a:cs typeface="Times New Roman Bold Italic" panose="02020603050405020304" charset="0"/>
              </a:rPr>
              <a:t>Triplet loss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to </a:t>
            </a:r>
            <a:r>
              <a:rPr lang="en-US" altLang="zh-CN" b="1" i="1">
                <a:solidFill>
                  <a:schemeClr val="tx1"/>
                </a:solidFill>
                <a:latin typeface="Times New Roman Bold Italic" panose="02020603050405020304" charset="0"/>
                <a:cs typeface="Times New Roman Bold Italic" panose="02020603050405020304" charset="0"/>
              </a:rPr>
              <a:t>single-anchor InfoNCE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: </a:t>
            </a:r>
            <a:endParaRPr lang="en-US" altLang="zh-CN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1. support cosine-distance retrieval</a:t>
            </a:r>
            <a:endParaRPr lang="en-US" altLang="zh-CN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b="1" i="1">
                <a:latin typeface="Times New Roman Bold Italic" panose="02020603050405020304" charset="0"/>
                <a:cs typeface="Times New Roman Bold Italic" panose="02020603050405020304" charset="0"/>
                <a:sym typeface="+mn-ea"/>
              </a:rPr>
              <a:t>single-anchor InfoNCE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to </a:t>
            </a:r>
            <a:r>
              <a:rPr lang="en-US" altLang="zh-CN" b="1" i="1">
                <a:latin typeface="Times New Roman Bold Italic" panose="02020603050405020304" charset="0"/>
                <a:cs typeface="Times New Roman Bold Italic" panose="02020603050405020304" charset="0"/>
                <a:sym typeface="+mn-ea"/>
              </a:rPr>
              <a:t>double</a:t>
            </a:r>
            <a:r>
              <a:rPr lang="en-US" altLang="zh-CN" b="1" i="1">
                <a:latin typeface="Times New Roman Bold Italic" panose="02020603050405020304" charset="0"/>
                <a:cs typeface="Times New Roman Bold Italic" panose="02020603050405020304" charset="0"/>
                <a:sym typeface="+mn-ea"/>
              </a:rPr>
              <a:t>-anchor InfoNCE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endParaRPr lang="en-US" altLang="zh-CN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2. 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maintain anchor modality (sparse sketch should be the anchor)</a:t>
            </a:r>
            <a:endParaRPr lang="en-US" altLang="zh-CN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r>
              <a:rPr lang="en-US" altLang="zh-CN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3. reduce gap among three styles</a:t>
            </a:r>
            <a:endParaRPr lang="en-US" altLang="zh-CN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zh-CN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175" y="731520"/>
            <a:ext cx="8041005" cy="25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0" y="150495"/>
            <a:ext cx="1119251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4. </a:t>
            </a:r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Results</a:t>
            </a:r>
            <a:r>
              <a:rPr lang="en-US" altLang="zh-CN" sz="3200" dirty="0">
                <a:effectLst/>
                <a:latin typeface="Times New Roman Regular" panose="02020603050405020304" charset="0"/>
                <a:ea typeface="微软雅黑" panose="020B0503020204020204" charset="-122"/>
                <a:cs typeface="Times New Roman Regular" panose="02020603050405020304" charset="0"/>
                <a:sym typeface="+mn-ea"/>
              </a:rPr>
              <a:t>: Qualitive Visualization </a:t>
            </a:r>
            <a:endParaRPr lang="en-US" altLang="zh-CN" sz="3200" dirty="0">
              <a:effectLst/>
              <a:latin typeface="Times New Roman Regular" panose="02020603050405020304" charset="0"/>
              <a:ea typeface="微软雅黑" panose="020B0503020204020204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1080" y="822325"/>
            <a:ext cx="9892030" cy="29635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130" y="3903345"/>
            <a:ext cx="3890645" cy="289115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585" y="3874135"/>
            <a:ext cx="5035550" cy="28822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2028</Words>
  <Application>WPS 表格</Application>
  <PresentationFormat>宽屏</PresentationFormat>
  <Paragraphs>83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宋体</vt:lpstr>
      <vt:lpstr>Wingdings</vt:lpstr>
      <vt:lpstr>Times New Roman Bold</vt:lpstr>
      <vt:lpstr>微软雅黑</vt:lpstr>
      <vt:lpstr>汉仪旗黑</vt:lpstr>
      <vt:lpstr>Times New Roman Regular</vt:lpstr>
      <vt:lpstr>Times New Roman</vt:lpstr>
      <vt:lpstr>Times New Roman Bold Italic</vt:lpstr>
      <vt:lpstr>宋体</vt:lpstr>
      <vt:lpstr>Arial Unicode MS</vt:lpstr>
      <vt:lpstr>汉仪书宋二KW</vt:lpstr>
      <vt:lpstr>Calibri</vt:lpstr>
      <vt:lpstr>Helvetica Neue</vt:lpstr>
      <vt:lpstr>Times New Roman Italic</vt:lpstr>
      <vt:lpstr>Office 主题​​</vt:lpstr>
      <vt:lpstr>Conditional Stroke Recovery  for  Fine-Grained Sketch-Based Image Retrieval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bytedance</dc:creator>
  <cp:lastModifiedBy>塞博坦星的有机生命</cp:lastModifiedBy>
  <cp:revision>155</cp:revision>
  <dcterms:created xsi:type="dcterms:W3CDTF">2022-10-06T07:48:32Z</dcterms:created>
  <dcterms:modified xsi:type="dcterms:W3CDTF">2022-10-06T07:48:32Z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2052-4.4.1.7360</vt:lpwstr>
  </property>
  <property fmtid="{D5CDD505-2E9C-101B-9397-08002B2CF9AE}" pid="3" name="ICV">
    <vt:lpwstr>D9B819AD0E61AB2D57CC006322154A7F</vt:lpwstr>
  </property>
</Properties>
</file>

<file path=docProps/thumbnail.jpeg>
</file>